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80" d="100"/>
          <a:sy n="80" d="100"/>
        </p:scale>
        <p:origin x="-133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412E-2"/>
          <c:y val="0.4568681594223738"/>
          <c:w val="0.90459638378535501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653E-3"/>
                  <c:y val="-0.13117491792054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2015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87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2016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191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096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63798656"/>
        <c:axId val="54813824"/>
        <c:axId val="0"/>
      </c:bar3DChart>
      <c:catAx>
        <c:axId val="63798656"/>
        <c:scaling>
          <c:orientation val="minMax"/>
        </c:scaling>
        <c:delete val="1"/>
        <c:axPos val="b"/>
        <c:tickLblPos val="none"/>
        <c:crossAx val="54813824"/>
        <c:crosses val="autoZero"/>
        <c:auto val="1"/>
        <c:lblAlgn val="ctr"/>
        <c:lblOffset val="100"/>
      </c:catAx>
      <c:valAx>
        <c:axId val="54813824"/>
        <c:scaling>
          <c:orientation val="minMax"/>
        </c:scaling>
        <c:axPos val="l"/>
        <c:majorGridlines/>
        <c:numFmt formatCode="0%" sourceLinked="0"/>
        <c:tickLblPos val="nextTo"/>
        <c:crossAx val="63798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34 от 23.12.2014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2015 год и плановый период 2016 и 2017 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#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2015 год 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1663,6тыс.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0,0 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1683,9тыс.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8290,9тыс.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024BE-81C3-4858-B693-1B1F27E935A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9F6A22-47EF-4DFF-92C4-CAA196C89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4397C-7DDF-43D6-BBE6-F8662A536F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8E2AB-4A17-4EE2-BB22-8F6B5F2F88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096963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3532188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3405188" y="4702175"/>
            <a:ext cx="34925" cy="603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E234-64CA-462C-A85D-CE88A4E9DF6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AFC5-34B3-4855-B7CD-D42AAA9ED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1075-254D-45C0-8EFC-C047BC2CE647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E755-3C30-4CEF-A192-522780089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FFE0-C4DC-41E6-AFD6-B417568B0BD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3328-F9B0-44F8-A467-E77F2816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16BB-4214-4FDD-B44D-C3F6F6349CAF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AC2D-6DAA-4A4E-A007-1FB8DE48B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514350" y="6556375"/>
            <a:ext cx="5943600" cy="4763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E06F-FE1D-4B6A-BFDD-53CD92565AB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A51B-72B9-4547-BEAC-8142B5F9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974A-3AC3-4D1B-BF67-4B5C78928BB3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FE2B-B2BB-4703-B8F2-DDD60DD4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422275" y="2906713"/>
            <a:ext cx="2811463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3565525" y="2906713"/>
            <a:ext cx="28130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D6C1-8A86-427D-8FB1-4359D9FCA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B668-55CC-4C3B-83D1-286E60D54B87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15B8-1C1F-494B-AFF4-702692BE3C9E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FC09-7AAE-4B02-90C8-9EF6756BF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210B-D535-44D9-921C-1658EC5C5B1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BAD0-5784-490F-A83C-7B0615C5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EA3F-957A-45E5-AC7F-52F1D2C35B7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7108-7C94-410F-AEDA-178F488C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AA16-1463-42DF-9769-CFABABFC0EC1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516C-002A-41E9-B836-C089DE713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342900" y="1930400"/>
            <a:ext cx="61722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0875"/>
            <a:ext cx="1943100" cy="51276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7838C-DADC-481F-BFCE-A58653AF7D8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0875"/>
            <a:ext cx="2686050" cy="51276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138" y="8242300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99786-6271-44AA-B9F7-79340985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 2015 года</a:t>
            </a:r>
            <a:endParaRPr lang="ru-RU" sz="4000" b="1" i="1" spc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9" name="Рисунок 3" descr="https://encrypted-tbn2.gstatic.com/images?q=tbn:ANd9GcTpDHW3gm0Q5Q4M6QpYzsmE9OLdOpdLLFjpYwgtC5KoJCBqV8Va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572125"/>
            <a:ext cx="2000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2015г.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Диаграмма 4"/>
          <p:cNvGraphicFramePr>
            <a:graphicFrameLocks/>
          </p:cNvGraphicFramePr>
          <p:nvPr/>
        </p:nvGraphicFramePr>
        <p:xfrm>
          <a:off x="-50800" y="949325"/>
          <a:ext cx="6950075" cy="8102600"/>
        </p:xfrm>
        <a:graphic>
          <a:graphicData uri="http://schemas.openxmlformats.org/presentationml/2006/ole">
            <p:oleObj spid="_x0000_s23554" r:id="rId3" imgW="6950042" imgH="81022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2015-2017гг.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Диаграмма 3"/>
          <p:cNvGraphicFramePr>
            <a:graphicFrameLocks/>
          </p:cNvGraphicFramePr>
          <p:nvPr/>
        </p:nvGraphicFramePr>
        <p:xfrm>
          <a:off x="-26988" y="1163638"/>
          <a:ext cx="6935788" cy="8031162"/>
        </p:xfrm>
        <a:graphic>
          <a:graphicData uri="http://schemas.openxmlformats.org/presentationml/2006/ole">
            <p:oleObj spid="_x0000_s24578" r:id="rId3" imgW="6931753" imgH="80291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на общегосударственные вопросы 15 568,5тыс.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(исполнено 2015г.),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4" descr="http://im4-tub-ru.yandex.net/i?id=235350793-6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143000"/>
            <a:ext cx="6215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(исполнено  2015г.):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313" y="5429250"/>
            <a:ext cx="6415087" cy="74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184,7 тыс.руб. – Осуществление первичного воинского учета на территориях, где отсутствуют военные комиссариаты.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313" y="6286500"/>
            <a:ext cx="6415087" cy="10191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1864,9 тыс.руб. – Предупреждение и ликвидация последствий чрезвычайных ситуаций и стихийных бедствий природного и техногенного характера.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628" name="Рисунок 11" descr="iCAF31KA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5857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национальной экономики  2101,7тыс.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( 2015г.),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549,7 тыс.руб. – Информационные технологии и связь.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3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5929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жилищно-коммунального хозяйства 4523,3тыс. руб. (исполнено 2015г.),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 4523,3 тыс.руб. – Жилищно-коммунальное хозяйство.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Благоустройство – 2450,3 тыс.руб., в том числе: 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Уличное освещение – 764,3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Организация и содержание мест захоронения – 43,3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1642,7 тыс.руб.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680" name="Рисунок 9" descr="Фото02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3214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5" descr="Фото02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1430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6" descr="Фото02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75"/>
            <a:ext cx="6072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культуры, кинематографии и средств массовой информации  7396,3тыс.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(исполнено  2015г.  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1652,0тыс.руб. – Библиотеки.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5744,3 тыс.руб. – Дворцы и дома культуры, другие учреждения культуры и средств массовой информации.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28" name="Рисунок 13" descr="P10407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6072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DSC009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6215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DSC016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072063"/>
            <a:ext cx="62150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IMG_26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6215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P1040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857750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социальной политики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120,0 тыс.руб. ( исполнено  2015г  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120,0 тыс.рублей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физической культуры и спорта           599,0тыс. руб. (исполнено 2015г.).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Рисунок 6" descr="f5PbKD1hKA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6215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 descr="Qory7zc5zT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25"/>
            <a:ext cx="6286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gzxPOaebB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63579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 descr="D0k1N8mZE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62865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 2015 год</a:t>
            </a:r>
            <a:r>
              <a:rPr lang="ru-RU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smtClean="0">
                <a:ln/>
                <a:solidFill>
                  <a:schemeClr val="accent3"/>
                </a:solidFill>
                <a:effectLst/>
              </a:rPr>
            </a:br>
            <a:endParaRPr lang="ru-RU" b="1" spc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 место </a:t>
            </a:r>
            <a:r>
              <a:rPr lang="ru-RU" sz="1200" b="1" dirty="0"/>
              <a:t>–Культура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7396,3 </a:t>
            </a:r>
            <a:r>
              <a:rPr lang="ru-RU" sz="1200" b="1" dirty="0"/>
              <a:t>тыс. руб</a:t>
            </a:r>
            <a:r>
              <a:rPr lang="ru-RU" sz="1200" b="1" dirty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3"/>
            <a:ext cx="2697162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 место- </a:t>
            </a:r>
            <a:r>
              <a:rPr lang="ru-RU" sz="1200" b="1" dirty="0"/>
              <a:t>Жилищно-коммунальное 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4523,3Хозяйство  тыс</a:t>
            </a:r>
            <a:r>
              <a:rPr lang="ru-RU" sz="1200" b="1" dirty="0"/>
              <a:t>. руб.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 место- </a:t>
            </a:r>
            <a:r>
              <a:rPr lang="ru-RU" sz="1200" b="1" dirty="0"/>
              <a:t>Национальная экономика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2101,7тыс.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86512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5 место </a:t>
            </a:r>
            <a:r>
              <a:rPr lang="ru-RU" sz="1200" b="1" dirty="0"/>
              <a:t>–Национальная безопасность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1897,7  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1 </a:t>
            </a:r>
            <a:r>
              <a:rPr lang="ru-RU" sz="1200" b="1" dirty="0"/>
              <a:t>место -аппарат управления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 13825,7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Муниципальные целевые программы сельского поселения Кедровый на 2015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40962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6072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 numCol="1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19459" name="Рисунок 3" descr="DSC001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786313"/>
            <a:ext cx="6143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2015 год.: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   2015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5929313"/>
          <a:ext cx="4929187" cy="2663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Исполнено за 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32663,6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31235,4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-1428,2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7" name="Диаграмма 6"/>
          <p:cNvGraphicFramePr>
            <a:graphicFrameLocks/>
          </p:cNvGraphicFramePr>
          <p:nvPr/>
        </p:nvGraphicFramePr>
        <p:xfrm>
          <a:off x="234950" y="1306513"/>
          <a:ext cx="6459538" cy="4840287"/>
        </p:xfrm>
        <a:graphic>
          <a:graphicData uri="http://schemas.openxmlformats.org/presentationml/2006/ole">
            <p:oleObj spid="_x0000_s22547" r:id="rId3" imgW="6456224" imgH="48406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10533</TotalTime>
  <Words>127</Words>
  <Application>Microsoft Office PowerPoint</Application>
  <PresentationFormat>Экран (4:3)</PresentationFormat>
  <Paragraphs>32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337</cp:revision>
  <cp:lastPrinted>2013-08-29T06:49:27Z</cp:lastPrinted>
  <dcterms:created xsi:type="dcterms:W3CDTF">2010-07-28T03:23:31Z</dcterms:created>
  <dcterms:modified xsi:type="dcterms:W3CDTF">2016-02-29T12:25:48Z</dcterms:modified>
</cp:coreProperties>
</file>